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93" r:id="rId9"/>
    <p:sldId id="269" r:id="rId10"/>
    <p:sldId id="270" r:id="rId11"/>
    <p:sldId id="271" r:id="rId12"/>
    <p:sldId id="272" r:id="rId13"/>
    <p:sldId id="289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2" r:id="rId22"/>
    <p:sldId id="301" r:id="rId23"/>
    <p:sldId id="303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0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8D32-0A65-4CB0-9D56-5D6CA51A38A9}" type="datetimeFigureOut">
              <a:rPr lang="nl-NL" smtClean="0"/>
              <a:t>25-4-2019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6CDA3E4-EFC3-4F84-A1C4-44DEAE7B4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7470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8D32-0A65-4CB0-9D56-5D6CA51A38A9}" type="datetimeFigureOut">
              <a:rPr lang="nl-NL" smtClean="0"/>
              <a:t>25-4-2019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6CDA3E4-EFC3-4F84-A1C4-44DEAE7B4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94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8D32-0A65-4CB0-9D56-5D6CA51A38A9}" type="datetimeFigureOut">
              <a:rPr lang="nl-NL" smtClean="0"/>
              <a:t>25-4-2019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6CDA3E4-EFC3-4F84-A1C4-44DEAE7B4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980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8D32-0A65-4CB0-9D56-5D6CA51A38A9}" type="datetimeFigureOut">
              <a:rPr lang="nl-NL" smtClean="0"/>
              <a:t>25-4-2019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6CDA3E4-EFC3-4F84-A1C4-44DEAE7B4987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1627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8D32-0A65-4CB0-9D56-5D6CA51A38A9}" type="datetimeFigureOut">
              <a:rPr lang="nl-NL" smtClean="0"/>
              <a:t>25-4-2019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6CDA3E4-EFC3-4F84-A1C4-44DEAE7B4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6372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8D32-0A65-4CB0-9D56-5D6CA51A38A9}" type="datetimeFigureOut">
              <a:rPr lang="nl-NL" smtClean="0"/>
              <a:t>25-4-2019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A3E4-EFC3-4F84-A1C4-44DEAE7B4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3982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8D32-0A65-4CB0-9D56-5D6CA51A38A9}" type="datetimeFigureOut">
              <a:rPr lang="nl-NL" smtClean="0"/>
              <a:t>25-4-2019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A3E4-EFC3-4F84-A1C4-44DEAE7B4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208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8D32-0A65-4CB0-9D56-5D6CA51A38A9}" type="datetimeFigureOut">
              <a:rPr lang="nl-NL" smtClean="0"/>
              <a:t>25-4-2019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A3E4-EFC3-4F84-A1C4-44DEAE7B4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38283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E4D8D32-0A65-4CB0-9D56-5D6CA51A38A9}" type="datetimeFigureOut">
              <a:rPr lang="nl-NL" smtClean="0"/>
              <a:t>25-4-2019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6CDA3E4-EFC3-4F84-A1C4-44DEAE7B4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6915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8D32-0A65-4CB0-9D56-5D6CA51A38A9}" type="datetimeFigureOut">
              <a:rPr lang="nl-NL" smtClean="0"/>
              <a:t>25-4-2019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A3E4-EFC3-4F84-A1C4-44DEAE7B4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2043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8D32-0A65-4CB0-9D56-5D6CA51A38A9}" type="datetimeFigureOut">
              <a:rPr lang="nl-NL" smtClean="0"/>
              <a:t>25-4-2019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6CDA3E4-EFC3-4F84-A1C4-44DEAE7B4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05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8D32-0A65-4CB0-9D56-5D6CA51A38A9}" type="datetimeFigureOut">
              <a:rPr lang="nl-NL" smtClean="0"/>
              <a:t>25-4-2019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A3E4-EFC3-4F84-A1C4-44DEAE7B4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1134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8D32-0A65-4CB0-9D56-5D6CA51A38A9}" type="datetimeFigureOut">
              <a:rPr lang="nl-NL" smtClean="0"/>
              <a:t>25-4-2019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A3E4-EFC3-4F84-A1C4-44DEAE7B4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83479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8D32-0A65-4CB0-9D56-5D6CA51A38A9}" type="datetimeFigureOut">
              <a:rPr lang="nl-NL" smtClean="0"/>
              <a:t>25-4-2019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A3E4-EFC3-4F84-A1C4-44DEAE7B4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1568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8D32-0A65-4CB0-9D56-5D6CA51A38A9}" type="datetimeFigureOut">
              <a:rPr lang="nl-NL" smtClean="0"/>
              <a:t>25-4-2019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A3E4-EFC3-4F84-A1C4-44DEAE7B4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7794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8D32-0A65-4CB0-9D56-5D6CA51A38A9}" type="datetimeFigureOut">
              <a:rPr lang="nl-NL" smtClean="0"/>
              <a:t>25-4-2019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A3E4-EFC3-4F84-A1C4-44DEAE7B4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4738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8D32-0A65-4CB0-9D56-5D6CA51A38A9}" type="datetimeFigureOut">
              <a:rPr lang="nl-NL" smtClean="0"/>
              <a:t>25-4-2019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A3E4-EFC3-4F84-A1C4-44DEAE7B4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0155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D8D32-0A65-4CB0-9D56-5D6CA51A38A9}" type="datetimeFigureOut">
              <a:rPr lang="nl-NL" smtClean="0"/>
              <a:t>25-4-2019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DA3E4-EFC3-4F84-A1C4-44DEAE7B49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97146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  <p:sldLayoutId id="2147483851" r:id="rId13"/>
    <p:sldLayoutId id="2147483852" r:id="rId14"/>
    <p:sldLayoutId id="2147483853" r:id="rId15"/>
    <p:sldLayoutId id="2147483854" r:id="rId16"/>
    <p:sldLayoutId id="214748385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Voeding basis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 smtClean="0"/>
              <a:t>Neutraceuticals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378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err="1" smtClean="0"/>
              <a:t>Chondroïtine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err="1" smtClean="0"/>
              <a:t>Chondroïtine</a:t>
            </a:r>
            <a:r>
              <a:rPr lang="nl-NL" sz="3200" dirty="0" smtClean="0"/>
              <a:t> remt afbraak kraakbeen</a:t>
            </a:r>
          </a:p>
          <a:p>
            <a:r>
              <a:rPr lang="nl-NL" sz="3200" dirty="0" smtClean="0"/>
              <a:t>Voeding</a:t>
            </a:r>
          </a:p>
          <a:p>
            <a:pPr lvl="1"/>
            <a:r>
              <a:rPr lang="nl-NL" sz="2800" dirty="0" smtClean="0"/>
              <a:t>Voor grote rassen</a:t>
            </a:r>
          </a:p>
          <a:p>
            <a:pPr lvl="1"/>
            <a:r>
              <a:rPr lang="nl-NL" sz="2800" dirty="0" smtClean="0"/>
              <a:t>Oudere honden en katten</a:t>
            </a:r>
          </a:p>
          <a:p>
            <a:pPr lvl="1"/>
            <a:r>
              <a:rPr lang="nl-NL" sz="2800" dirty="0" smtClean="0"/>
              <a:t>Gewrichtsproblemen</a:t>
            </a:r>
          </a:p>
          <a:p>
            <a:pPr lvl="1"/>
            <a:r>
              <a:rPr lang="nl-NL" sz="2800" dirty="0" smtClean="0"/>
              <a:t>Diabetes mellitus</a:t>
            </a:r>
          </a:p>
        </p:txBody>
      </p:sp>
    </p:spTree>
    <p:extLst>
      <p:ext uri="{BB962C8B-B14F-4D97-AF65-F5344CB8AC3E}">
        <p14:creationId xmlns:p14="http://schemas.microsoft.com/office/powerpoint/2010/main" val="422966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err="1" smtClean="0"/>
              <a:t>Glucosamine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err="1" smtClean="0"/>
              <a:t>Glucosamine</a:t>
            </a:r>
            <a:r>
              <a:rPr lang="nl-NL" sz="3200" dirty="0" smtClean="0"/>
              <a:t> stimuleert kraakbeenvorming</a:t>
            </a:r>
          </a:p>
          <a:p>
            <a:r>
              <a:rPr lang="nl-NL" sz="3200" dirty="0"/>
              <a:t>Voeding</a:t>
            </a:r>
          </a:p>
          <a:p>
            <a:pPr lvl="1"/>
            <a:r>
              <a:rPr lang="nl-NL" sz="2800" dirty="0"/>
              <a:t>Voor grote rassen</a:t>
            </a:r>
          </a:p>
          <a:p>
            <a:pPr lvl="1"/>
            <a:r>
              <a:rPr lang="nl-NL" sz="2800" dirty="0"/>
              <a:t>Oudere honden en katten</a:t>
            </a:r>
          </a:p>
          <a:p>
            <a:pPr lvl="1"/>
            <a:r>
              <a:rPr lang="nl-NL" sz="2800" dirty="0"/>
              <a:t>Gewrichtsproblemen</a:t>
            </a:r>
          </a:p>
          <a:p>
            <a:pPr lvl="1"/>
            <a:r>
              <a:rPr lang="nl-NL" sz="2800" dirty="0"/>
              <a:t>Diabetes </a:t>
            </a:r>
            <a:r>
              <a:rPr lang="nl-NL" sz="2800" dirty="0" smtClean="0"/>
              <a:t>mellitus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4052361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smtClean="0"/>
              <a:t>Groenlipmossel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200" dirty="0" smtClean="0"/>
              <a:t>Bevat </a:t>
            </a:r>
            <a:r>
              <a:rPr lang="nl-NL" sz="3200" dirty="0" err="1" smtClean="0"/>
              <a:t>Chondroïtine</a:t>
            </a:r>
            <a:r>
              <a:rPr lang="nl-NL" sz="3200" dirty="0" smtClean="0"/>
              <a:t>, glutamine, omega-3-vetzuren en antioxidanten</a:t>
            </a:r>
          </a:p>
          <a:p>
            <a:r>
              <a:rPr lang="nl-NL" sz="3200" dirty="0" smtClean="0"/>
              <a:t>Versterkt werking </a:t>
            </a:r>
            <a:r>
              <a:rPr lang="nl-NL" sz="3200" dirty="0" err="1" smtClean="0"/>
              <a:t>NSAID’s</a:t>
            </a:r>
            <a:r>
              <a:rPr lang="nl-NL" sz="3200" dirty="0" smtClean="0"/>
              <a:t> </a:t>
            </a:r>
            <a:endParaRPr lang="nl-NL" sz="3200" dirty="0" smtClean="0"/>
          </a:p>
          <a:p>
            <a:pPr marL="0" indent="0">
              <a:buNone/>
            </a:pPr>
            <a:endParaRPr lang="nl-NL" sz="3200" dirty="0" smtClean="0"/>
          </a:p>
          <a:p>
            <a:r>
              <a:rPr lang="nl-NL" sz="3200" dirty="0" smtClean="0"/>
              <a:t>Voeding</a:t>
            </a:r>
          </a:p>
          <a:p>
            <a:pPr lvl="1"/>
            <a:r>
              <a:rPr lang="nl-NL" sz="2800" dirty="0" smtClean="0"/>
              <a:t>Dieet voor gewrichtsproblemen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42544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smtClean="0"/>
              <a:t>Essentiële vetzuren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3200" dirty="0" smtClean="0"/>
              <a:t>Omega-3 vetzuren</a:t>
            </a:r>
          </a:p>
          <a:p>
            <a:pPr lvl="1"/>
            <a:r>
              <a:rPr lang="nl-NL" sz="2800" dirty="0" smtClean="0"/>
              <a:t>Alfa-linoleenzuur </a:t>
            </a:r>
            <a:r>
              <a:rPr lang="nl-NL" sz="2400" dirty="0" smtClean="0"/>
              <a:t>(plantaardig)</a:t>
            </a:r>
          </a:p>
          <a:p>
            <a:pPr lvl="1"/>
            <a:r>
              <a:rPr lang="nl-NL" sz="2800" dirty="0" err="1" smtClean="0"/>
              <a:t>Eicosa</a:t>
            </a:r>
            <a:r>
              <a:rPr lang="nl-NL" sz="2800" dirty="0" smtClean="0"/>
              <a:t>-</a:t>
            </a:r>
            <a:r>
              <a:rPr lang="nl-NL" sz="2800" dirty="0" err="1" smtClean="0"/>
              <a:t>pentaeen</a:t>
            </a:r>
            <a:r>
              <a:rPr lang="nl-NL" sz="2800" dirty="0" smtClean="0"/>
              <a:t>-zuur (EPA) </a:t>
            </a:r>
            <a:r>
              <a:rPr lang="nl-NL" sz="2400" dirty="0" smtClean="0"/>
              <a:t>(visolie en algen)</a:t>
            </a:r>
          </a:p>
          <a:p>
            <a:pPr lvl="1"/>
            <a:r>
              <a:rPr lang="nl-NL" sz="2800" dirty="0" err="1" smtClean="0"/>
              <a:t>Docas</a:t>
            </a:r>
            <a:r>
              <a:rPr lang="nl-NL" sz="2800" dirty="0" smtClean="0"/>
              <a:t>-</a:t>
            </a:r>
            <a:r>
              <a:rPr lang="nl-NL" sz="2800" dirty="0" err="1" smtClean="0"/>
              <a:t>hexaeen</a:t>
            </a:r>
            <a:r>
              <a:rPr lang="nl-NL" sz="2800" dirty="0" smtClean="0"/>
              <a:t>-zuur (DHA) </a:t>
            </a:r>
            <a:r>
              <a:rPr lang="nl-NL" sz="2400" dirty="0" smtClean="0"/>
              <a:t>(visolie en algen)</a:t>
            </a:r>
          </a:p>
          <a:p>
            <a:r>
              <a:rPr lang="nl-NL" sz="3200" dirty="0" smtClean="0"/>
              <a:t>Omega-6 vetzuren</a:t>
            </a:r>
          </a:p>
          <a:p>
            <a:pPr lvl="1"/>
            <a:r>
              <a:rPr lang="nl-NL" sz="2800" dirty="0" smtClean="0"/>
              <a:t>Linolzuur</a:t>
            </a:r>
          </a:p>
          <a:p>
            <a:pPr lvl="1"/>
            <a:r>
              <a:rPr lang="nl-NL" sz="2800" dirty="0" smtClean="0"/>
              <a:t>Arachidonzuur</a:t>
            </a:r>
          </a:p>
          <a:p>
            <a:pPr lvl="1"/>
            <a:r>
              <a:rPr lang="nl-NL" sz="2800" dirty="0" smtClean="0"/>
              <a:t>Gamma linoleenzuur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37592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smtClean="0"/>
              <a:t>Essentiële vetzuren</a:t>
            </a:r>
            <a:endParaRPr lang="nl-NL" sz="4800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284728"/>
              </p:ext>
            </p:extLst>
          </p:nvPr>
        </p:nvGraphicFramePr>
        <p:xfrm>
          <a:off x="681038" y="2336800"/>
          <a:ext cx="9613899" cy="363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4633">
                  <a:extLst>
                    <a:ext uri="{9D8B030D-6E8A-4147-A177-3AD203B41FA5}">
                      <a16:colId xmlns:a16="http://schemas.microsoft.com/office/drawing/2014/main" val="1651622942"/>
                    </a:ext>
                  </a:extLst>
                </a:gridCol>
                <a:gridCol w="3204633">
                  <a:extLst>
                    <a:ext uri="{9D8B030D-6E8A-4147-A177-3AD203B41FA5}">
                      <a16:colId xmlns:a16="http://schemas.microsoft.com/office/drawing/2014/main" val="3204558129"/>
                    </a:ext>
                  </a:extLst>
                </a:gridCol>
                <a:gridCol w="3204633">
                  <a:extLst>
                    <a:ext uri="{9D8B030D-6E8A-4147-A177-3AD203B41FA5}">
                      <a16:colId xmlns:a16="http://schemas.microsoft.com/office/drawing/2014/main" val="36687360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Hond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Kat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01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Omega-3</a:t>
                      </a:r>
                      <a:r>
                        <a:rPr lang="nl-NL" sz="2800" baseline="0" dirty="0" smtClean="0"/>
                        <a:t> vetzuren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8288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Alfa-linoleenzuur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Essentieel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Essentieel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765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Eicosa</a:t>
                      </a:r>
                      <a:r>
                        <a:rPr lang="nl-NL" dirty="0" smtClean="0"/>
                        <a:t>-</a:t>
                      </a:r>
                      <a:r>
                        <a:rPr lang="nl-NL" dirty="0" err="1" smtClean="0"/>
                        <a:t>pentaeen</a:t>
                      </a:r>
                      <a:r>
                        <a:rPr lang="nl-NL" dirty="0" smtClean="0"/>
                        <a:t>-zuur (EPA)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+/-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+/-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350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Docas</a:t>
                      </a:r>
                      <a:r>
                        <a:rPr lang="nl-NL" dirty="0" smtClean="0"/>
                        <a:t>-</a:t>
                      </a:r>
                      <a:r>
                        <a:rPr lang="nl-NL" dirty="0" err="1" smtClean="0"/>
                        <a:t>hexaeen</a:t>
                      </a:r>
                      <a:r>
                        <a:rPr lang="nl-NL" dirty="0" smtClean="0"/>
                        <a:t>-zuur (DHA)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+/-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+/-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157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Omega-6 vetzuren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137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Linolzuur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Essentieel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Essentieel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562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Arachidonzuur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Niet Essentieel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Niet Essentieel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56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Gamma linoleenzuur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Niet Essentieel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Niet Essentieel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396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81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smtClean="0"/>
              <a:t>Essentiële vetzuren</a:t>
            </a:r>
            <a:r>
              <a:rPr lang="nl-NL" dirty="0" smtClean="0"/>
              <a:t>(omega-3)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EPA en DHA</a:t>
            </a:r>
          </a:p>
          <a:p>
            <a:pPr lvl="1"/>
            <a:r>
              <a:rPr lang="nl-NL" sz="2800" dirty="0" smtClean="0"/>
              <a:t>Ontstekingsremmende werking</a:t>
            </a:r>
          </a:p>
          <a:p>
            <a:pPr lvl="1"/>
            <a:r>
              <a:rPr lang="nl-NL" sz="2800" dirty="0" smtClean="0"/>
              <a:t>Instandhouding celwanden</a:t>
            </a:r>
          </a:p>
          <a:p>
            <a:pPr lvl="1"/>
            <a:r>
              <a:rPr lang="nl-NL" sz="2800" dirty="0" smtClean="0"/>
              <a:t>Ontwikkeling hersenen en retina</a:t>
            </a:r>
          </a:p>
          <a:p>
            <a:pPr lvl="1"/>
            <a:r>
              <a:rPr lang="nl-NL" sz="2800" dirty="0" smtClean="0"/>
              <a:t>Verbetering sportprestaties</a:t>
            </a:r>
          </a:p>
          <a:p>
            <a:endParaRPr lang="nl-NL" sz="3200" dirty="0" smtClean="0"/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01891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smtClean="0"/>
              <a:t>Essentiële vetzuren</a:t>
            </a:r>
            <a:r>
              <a:rPr lang="nl-NL" dirty="0" smtClean="0"/>
              <a:t>(omega-6)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3200" dirty="0" smtClean="0"/>
              <a:t>Linolzuur </a:t>
            </a:r>
            <a:r>
              <a:rPr lang="nl-NL" dirty="0" smtClean="0"/>
              <a:t>(wordt gevormd uit gammalinoleenzuur en arachidonzuur)</a:t>
            </a:r>
          </a:p>
          <a:p>
            <a:pPr lvl="1"/>
            <a:r>
              <a:rPr lang="nl-NL" sz="2800" dirty="0" smtClean="0"/>
              <a:t>Onderdeel celmembraan</a:t>
            </a:r>
          </a:p>
          <a:p>
            <a:pPr lvl="1"/>
            <a:r>
              <a:rPr lang="nl-NL" sz="2800" dirty="0" smtClean="0"/>
              <a:t>Soepele huid en vacht</a:t>
            </a:r>
          </a:p>
          <a:p>
            <a:pPr marL="457200" lvl="1" indent="0">
              <a:buNone/>
            </a:pPr>
            <a:endParaRPr lang="nl-NL" sz="2800" dirty="0" smtClean="0"/>
          </a:p>
          <a:p>
            <a:r>
              <a:rPr lang="nl-NL" sz="3200" dirty="0" smtClean="0"/>
              <a:t>Gamma-linoleenzuur</a:t>
            </a:r>
          </a:p>
          <a:p>
            <a:pPr lvl="1"/>
            <a:r>
              <a:rPr lang="nl-NL" sz="2800" dirty="0" smtClean="0"/>
              <a:t>Onderdeel celmembraan</a:t>
            </a:r>
          </a:p>
          <a:p>
            <a:pPr lvl="1"/>
            <a:r>
              <a:rPr lang="nl-NL" sz="2800" dirty="0" smtClean="0"/>
              <a:t>Onderdeel van talg (soepel/vochtig houden huid)</a:t>
            </a:r>
            <a:endParaRPr lang="nl-NL" sz="3200" dirty="0" smtClean="0"/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346498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smtClean="0"/>
              <a:t>Aminozuren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2800" dirty="0" smtClean="0"/>
              <a:t>Enkele Aminozuren worden als </a:t>
            </a:r>
            <a:r>
              <a:rPr lang="nl-NL" sz="2800" dirty="0" err="1" smtClean="0"/>
              <a:t>nutraceutical</a:t>
            </a:r>
            <a:r>
              <a:rPr lang="nl-NL" sz="2800" dirty="0" smtClean="0"/>
              <a:t> toegevoegd.</a:t>
            </a:r>
          </a:p>
          <a:p>
            <a:endParaRPr lang="nl-NL" sz="3200" dirty="0" smtClean="0"/>
          </a:p>
          <a:p>
            <a:r>
              <a:rPr lang="nl-NL" sz="3200" dirty="0" smtClean="0"/>
              <a:t>L-lysine</a:t>
            </a:r>
          </a:p>
          <a:p>
            <a:r>
              <a:rPr lang="nl-NL" sz="3200" dirty="0" smtClean="0"/>
              <a:t>L-</a:t>
            </a:r>
            <a:r>
              <a:rPr lang="nl-NL" sz="3200" dirty="0" err="1" smtClean="0"/>
              <a:t>carnitine</a:t>
            </a:r>
            <a:endParaRPr lang="nl-NL" sz="3200" dirty="0" smtClean="0"/>
          </a:p>
          <a:p>
            <a:r>
              <a:rPr lang="nl-NL" sz="3200" dirty="0" err="1" smtClean="0"/>
              <a:t>Taurine</a:t>
            </a:r>
            <a:endParaRPr lang="nl-NL" sz="3200" dirty="0" smtClean="0"/>
          </a:p>
          <a:p>
            <a:r>
              <a:rPr lang="nl-NL" sz="3200" dirty="0" smtClean="0"/>
              <a:t>L-</a:t>
            </a:r>
            <a:r>
              <a:rPr lang="nl-NL" sz="3200" dirty="0" err="1" smtClean="0"/>
              <a:t>tyrosine</a:t>
            </a:r>
            <a:endParaRPr lang="nl-NL" sz="3200" dirty="0" smtClean="0"/>
          </a:p>
          <a:p>
            <a:r>
              <a:rPr lang="nl-NL" sz="3200" dirty="0" smtClean="0"/>
              <a:t>L-tryptofaan</a:t>
            </a:r>
          </a:p>
          <a:p>
            <a:r>
              <a:rPr lang="nl-NL" sz="3200" dirty="0" err="1" smtClean="0"/>
              <a:t>Leucine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80823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smtClean="0"/>
              <a:t>L-lysine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Vermindering van uitscheiding herpesvirus bij kat.</a:t>
            </a:r>
          </a:p>
          <a:p>
            <a:r>
              <a:rPr lang="nl-NL" sz="3200" dirty="0" smtClean="0"/>
              <a:t>Gaat negatieve effect van Arginine tegen.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62382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smtClean="0"/>
              <a:t>L-</a:t>
            </a:r>
            <a:r>
              <a:rPr lang="nl-NL" sz="4800" dirty="0" err="1" smtClean="0"/>
              <a:t>carnitine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Vetten makkelijker als brandstof gebruikt</a:t>
            </a:r>
          </a:p>
          <a:p>
            <a:r>
              <a:rPr lang="nl-NL" sz="3200" dirty="0" smtClean="0"/>
              <a:t>Energie voorziening hartspiercellen</a:t>
            </a:r>
          </a:p>
          <a:p>
            <a:r>
              <a:rPr lang="nl-NL" sz="3200" dirty="0" smtClean="0"/>
              <a:t>Antioxidant</a:t>
            </a:r>
          </a:p>
          <a:p>
            <a:endParaRPr lang="nl-NL" sz="3200" dirty="0" smtClean="0"/>
          </a:p>
        </p:txBody>
      </p:sp>
    </p:spTree>
    <p:extLst>
      <p:ext uri="{BB962C8B-B14F-4D97-AF65-F5344CB8AC3E}">
        <p14:creationId xmlns:p14="http://schemas.microsoft.com/office/powerpoint/2010/main" val="401154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err="1" smtClean="0"/>
              <a:t>Nutraceuticals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err="1" smtClean="0"/>
              <a:t>Prebiotica</a:t>
            </a:r>
            <a:endParaRPr lang="nl-NL" sz="3200" dirty="0" smtClean="0"/>
          </a:p>
          <a:p>
            <a:r>
              <a:rPr lang="nl-NL" sz="3200" dirty="0" err="1" smtClean="0"/>
              <a:t>Chondroprotectiva</a:t>
            </a:r>
            <a:endParaRPr lang="nl-NL" sz="3200" dirty="0" smtClean="0"/>
          </a:p>
          <a:p>
            <a:r>
              <a:rPr lang="nl-NL" sz="3200" dirty="0" smtClean="0"/>
              <a:t>Antioxidanten</a:t>
            </a:r>
          </a:p>
          <a:p>
            <a:r>
              <a:rPr lang="nl-NL" sz="3200" dirty="0" smtClean="0"/>
              <a:t>Essentiële Vetzuren</a:t>
            </a:r>
          </a:p>
          <a:p>
            <a:r>
              <a:rPr lang="nl-NL" sz="3200" dirty="0" smtClean="0"/>
              <a:t>Aminozuren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28218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err="1" smtClean="0"/>
              <a:t>Taurine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Synthese galzouten</a:t>
            </a:r>
          </a:p>
          <a:p>
            <a:r>
              <a:rPr lang="nl-NL" sz="3200" dirty="0" smtClean="0"/>
              <a:t>Positieve werking op hartspier</a:t>
            </a:r>
          </a:p>
          <a:p>
            <a:r>
              <a:rPr lang="nl-NL" sz="3200" dirty="0" smtClean="0"/>
              <a:t>Antioxidant</a:t>
            </a:r>
          </a:p>
          <a:p>
            <a:r>
              <a:rPr lang="nl-NL" sz="3200" dirty="0" smtClean="0"/>
              <a:t>Netvlies</a:t>
            </a:r>
          </a:p>
        </p:txBody>
      </p:sp>
    </p:spTree>
    <p:extLst>
      <p:ext uri="{BB962C8B-B14F-4D97-AF65-F5344CB8AC3E}">
        <p14:creationId xmlns:p14="http://schemas.microsoft.com/office/powerpoint/2010/main" val="399448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smtClean="0"/>
              <a:t>L-</a:t>
            </a:r>
            <a:r>
              <a:rPr lang="nl-NL" sz="4800" dirty="0" err="1" smtClean="0"/>
              <a:t>tyrosine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Bestanddeel lichaamseiwitten</a:t>
            </a:r>
          </a:p>
          <a:p>
            <a:r>
              <a:rPr lang="nl-NL" sz="3200" dirty="0" smtClean="0"/>
              <a:t>Vorming van o.a. Melanine</a:t>
            </a:r>
          </a:p>
        </p:txBody>
      </p:sp>
    </p:spTree>
    <p:extLst>
      <p:ext uri="{BB962C8B-B14F-4D97-AF65-F5344CB8AC3E}">
        <p14:creationId xmlns:p14="http://schemas.microsoft.com/office/powerpoint/2010/main" val="114220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smtClean="0"/>
              <a:t>Tryptofaan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10% omgezet in serotonine</a:t>
            </a:r>
          </a:p>
          <a:p>
            <a:pPr lvl="1"/>
            <a:r>
              <a:rPr lang="nl-NL" sz="2800" dirty="0" smtClean="0"/>
              <a:t>Neurotransmitter</a:t>
            </a:r>
          </a:p>
          <a:p>
            <a:pPr lvl="1"/>
            <a:r>
              <a:rPr lang="nl-NL" sz="2800" dirty="0" smtClean="0"/>
              <a:t>Positief effect op gemoedstoestand </a:t>
            </a:r>
          </a:p>
        </p:txBody>
      </p:sp>
    </p:spTree>
    <p:extLst>
      <p:ext uri="{BB962C8B-B14F-4D97-AF65-F5344CB8AC3E}">
        <p14:creationId xmlns:p14="http://schemas.microsoft.com/office/powerpoint/2010/main" val="280382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err="1" smtClean="0"/>
              <a:t>Leucine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Stimuleren vorming eiwit skeletspieren</a:t>
            </a:r>
          </a:p>
          <a:p>
            <a:r>
              <a:rPr lang="nl-NL" sz="3200" dirty="0" smtClean="0"/>
              <a:t>Remmen afbraak spiereiwit</a:t>
            </a:r>
          </a:p>
          <a:p>
            <a:r>
              <a:rPr lang="nl-NL" sz="3200" dirty="0" smtClean="0"/>
              <a:t>Verhogen energieproductie spieren(spierkracht)</a:t>
            </a:r>
          </a:p>
        </p:txBody>
      </p:sp>
    </p:spTree>
    <p:extLst>
      <p:ext uri="{BB962C8B-B14F-4D97-AF65-F5344CB8AC3E}">
        <p14:creationId xmlns:p14="http://schemas.microsoft.com/office/powerpoint/2010/main" val="179151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smtClean="0"/>
              <a:t>Antioxidanten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Bestrijden effecten van vrije radicalen</a:t>
            </a:r>
          </a:p>
          <a:p>
            <a:r>
              <a:rPr lang="nl-NL" sz="3200" dirty="0" smtClean="0"/>
              <a:t>Beschermen celmembraan en celkern</a:t>
            </a:r>
          </a:p>
          <a:p>
            <a:r>
              <a:rPr lang="nl-NL" sz="3200" dirty="0" smtClean="0"/>
              <a:t>Synergisme antioxidanten </a:t>
            </a:r>
            <a:r>
              <a:rPr lang="nl-NL" sz="3200" dirty="0" smtClean="0"/>
              <a:t>complexen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24749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smtClean="0"/>
              <a:t>antioxidanten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0321" y="2357846"/>
            <a:ext cx="8534400" cy="3990703"/>
          </a:xfrm>
        </p:spPr>
        <p:txBody>
          <a:bodyPr>
            <a:normAutofit fontScale="92500" lnSpcReduction="10000"/>
          </a:bodyPr>
          <a:lstStyle/>
          <a:p>
            <a:r>
              <a:rPr lang="nl-NL" sz="3200" dirty="0" smtClean="0"/>
              <a:t>Vitamine E </a:t>
            </a:r>
            <a:r>
              <a:rPr lang="nl-NL" sz="3200" dirty="0"/>
              <a:t> </a:t>
            </a:r>
            <a:r>
              <a:rPr lang="nl-NL" sz="3200" dirty="0" smtClean="0"/>
              <a:t>en Vitamine </a:t>
            </a:r>
            <a:r>
              <a:rPr lang="nl-NL" sz="3200" dirty="0" smtClean="0"/>
              <a:t>C</a:t>
            </a:r>
          </a:p>
          <a:p>
            <a:r>
              <a:rPr lang="nl-NL" sz="3200" dirty="0" smtClean="0"/>
              <a:t>Bètacaroteen (provitamine A)</a:t>
            </a:r>
          </a:p>
          <a:p>
            <a:r>
              <a:rPr lang="nl-NL" sz="3200" dirty="0" err="1" smtClean="0"/>
              <a:t>Taurine</a:t>
            </a:r>
            <a:endParaRPr lang="nl-NL" sz="3200" dirty="0" smtClean="0"/>
          </a:p>
          <a:p>
            <a:r>
              <a:rPr lang="nl-NL" sz="3200" dirty="0" smtClean="0"/>
              <a:t>Polyfenolen</a:t>
            </a:r>
          </a:p>
          <a:p>
            <a:r>
              <a:rPr lang="nl-NL" sz="3200" dirty="0" err="1" smtClean="0"/>
              <a:t>Flavenolen</a:t>
            </a:r>
            <a:endParaRPr lang="nl-NL" sz="3200" dirty="0" smtClean="0"/>
          </a:p>
          <a:p>
            <a:r>
              <a:rPr lang="nl-NL" sz="3200" dirty="0" err="1" smtClean="0"/>
              <a:t>Lycopeen</a:t>
            </a:r>
            <a:endParaRPr lang="nl-NL" sz="3200" dirty="0" smtClean="0"/>
          </a:p>
          <a:p>
            <a:r>
              <a:rPr lang="nl-NL" sz="3200" dirty="0" err="1" smtClean="0"/>
              <a:t>Zeaxanthine</a:t>
            </a:r>
            <a:endParaRPr lang="nl-NL" sz="3200" dirty="0" smtClean="0"/>
          </a:p>
          <a:p>
            <a:r>
              <a:rPr lang="nl-NL" sz="3200" dirty="0" smtClean="0"/>
              <a:t>Luteïne</a:t>
            </a:r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20169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/>
              <a:t>P</a:t>
            </a:r>
            <a:r>
              <a:rPr lang="nl-NL" sz="4800" dirty="0" smtClean="0"/>
              <a:t>olyfenolen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0321" y="2037806"/>
            <a:ext cx="9613861" cy="3898383"/>
          </a:xfrm>
        </p:spPr>
        <p:txBody>
          <a:bodyPr>
            <a:normAutofit fontScale="92500" lnSpcReduction="20000"/>
          </a:bodyPr>
          <a:lstStyle/>
          <a:p>
            <a:r>
              <a:rPr lang="nl-NL" sz="3200" dirty="0" smtClean="0"/>
              <a:t>Antioxidant</a:t>
            </a:r>
          </a:p>
          <a:p>
            <a:r>
              <a:rPr lang="nl-NL" sz="3200" dirty="0" smtClean="0"/>
              <a:t>Bacteriedodende werking mond</a:t>
            </a:r>
          </a:p>
          <a:p>
            <a:r>
              <a:rPr lang="nl-NL" sz="3200" dirty="0" smtClean="0"/>
              <a:t>Verbetering bloedcirculatie</a:t>
            </a:r>
          </a:p>
          <a:p>
            <a:endParaRPr lang="nl-NL" dirty="0"/>
          </a:p>
          <a:p>
            <a:r>
              <a:rPr lang="nl-NL" sz="3200" dirty="0" smtClean="0"/>
              <a:t>Voeding</a:t>
            </a:r>
          </a:p>
          <a:p>
            <a:pPr lvl="1"/>
            <a:r>
              <a:rPr lang="nl-NL" sz="3000" dirty="0" smtClean="0"/>
              <a:t>Gebitsproblemen</a:t>
            </a:r>
          </a:p>
          <a:p>
            <a:pPr lvl="1"/>
            <a:r>
              <a:rPr lang="nl-NL" sz="3000" dirty="0" smtClean="0"/>
              <a:t>Met eucalyptus en zink antiseptisch</a:t>
            </a:r>
          </a:p>
          <a:p>
            <a:pPr lvl="1"/>
            <a:r>
              <a:rPr lang="nl-NL" sz="3000" dirty="0" smtClean="0"/>
              <a:t>Dieet gewrichtsproblemen</a:t>
            </a:r>
          </a:p>
          <a:p>
            <a:pPr lvl="1"/>
            <a:r>
              <a:rPr lang="nl-NL" sz="3000" dirty="0" smtClean="0"/>
              <a:t>Oudere hond /kat</a:t>
            </a:r>
            <a:endParaRPr lang="nl-NL" sz="3000" dirty="0"/>
          </a:p>
        </p:txBody>
      </p:sp>
    </p:spTree>
    <p:extLst>
      <p:ext uri="{BB962C8B-B14F-4D97-AF65-F5344CB8AC3E}">
        <p14:creationId xmlns:p14="http://schemas.microsoft.com/office/powerpoint/2010/main" val="377354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err="1" smtClean="0"/>
              <a:t>Flavenolen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200" dirty="0" smtClean="0"/>
              <a:t>Antioxidant</a:t>
            </a:r>
          </a:p>
          <a:p>
            <a:r>
              <a:rPr lang="nl-NL" sz="3200" dirty="0" smtClean="0"/>
              <a:t>Verlaging bloeddruk (glomeruli)</a:t>
            </a:r>
          </a:p>
          <a:p>
            <a:endParaRPr lang="nl-NL" sz="3200" dirty="0"/>
          </a:p>
          <a:p>
            <a:r>
              <a:rPr lang="nl-NL" sz="3200" dirty="0" smtClean="0"/>
              <a:t>Voeding</a:t>
            </a:r>
          </a:p>
          <a:p>
            <a:pPr lvl="1"/>
            <a:r>
              <a:rPr lang="nl-NL" sz="2800" dirty="0" smtClean="0"/>
              <a:t>Nier-hart dieet</a:t>
            </a:r>
          </a:p>
        </p:txBody>
      </p:sp>
    </p:spTree>
    <p:extLst>
      <p:ext uri="{BB962C8B-B14F-4D97-AF65-F5344CB8AC3E}">
        <p14:creationId xmlns:p14="http://schemas.microsoft.com/office/powerpoint/2010/main" val="180041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err="1" smtClean="0"/>
              <a:t>Lycopeen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200" dirty="0" smtClean="0"/>
              <a:t>Antioxidant helpt cellen te beschermen tegen </a:t>
            </a:r>
            <a:r>
              <a:rPr lang="nl-NL" sz="3200" dirty="0" err="1" smtClean="0"/>
              <a:t>celveroudering</a:t>
            </a:r>
            <a:endParaRPr lang="nl-NL" sz="3200" dirty="0" smtClean="0"/>
          </a:p>
          <a:p>
            <a:endParaRPr lang="nl-NL" dirty="0"/>
          </a:p>
          <a:p>
            <a:r>
              <a:rPr lang="nl-NL" sz="3200" dirty="0" smtClean="0"/>
              <a:t>Voeding</a:t>
            </a:r>
          </a:p>
          <a:p>
            <a:pPr lvl="1"/>
            <a:r>
              <a:rPr lang="nl-NL" sz="2800" dirty="0" smtClean="0"/>
              <a:t>Herstel dieet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30772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smtClean="0"/>
              <a:t>Luteïne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Antioxidant (vaak samen met andere antioxidanten)</a:t>
            </a:r>
          </a:p>
          <a:p>
            <a:endParaRPr lang="nl-NL" sz="3200" dirty="0"/>
          </a:p>
          <a:p>
            <a:r>
              <a:rPr lang="nl-NL" sz="3200" dirty="0" smtClean="0"/>
              <a:t>Voeding</a:t>
            </a:r>
          </a:p>
          <a:p>
            <a:pPr lvl="1"/>
            <a:r>
              <a:rPr lang="nl-NL" sz="2800" dirty="0" smtClean="0"/>
              <a:t>Onderdeel van antioxidantencomplex</a:t>
            </a:r>
          </a:p>
        </p:txBody>
      </p:sp>
    </p:spTree>
    <p:extLst>
      <p:ext uri="{BB962C8B-B14F-4D97-AF65-F5344CB8AC3E}">
        <p14:creationId xmlns:p14="http://schemas.microsoft.com/office/powerpoint/2010/main" val="327692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err="1" smtClean="0"/>
              <a:t>Prebiotica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Niet opgenomen door dunne darm</a:t>
            </a:r>
          </a:p>
          <a:p>
            <a:r>
              <a:rPr lang="nl-NL" sz="3200" dirty="0" smtClean="0"/>
              <a:t>Ondersteunen vorming en behoud darmflora </a:t>
            </a:r>
          </a:p>
          <a:p>
            <a:endParaRPr lang="nl-NL" sz="3200" dirty="0" smtClean="0"/>
          </a:p>
          <a:p>
            <a:r>
              <a:rPr lang="nl-NL" sz="3200" dirty="0" smtClean="0"/>
              <a:t>Oligosachariden</a:t>
            </a:r>
          </a:p>
          <a:p>
            <a:pPr lvl="1"/>
            <a:r>
              <a:rPr lang="nl-NL" sz="3200" dirty="0" smtClean="0"/>
              <a:t>FOS en MOS</a:t>
            </a:r>
          </a:p>
          <a:p>
            <a:r>
              <a:rPr lang="nl-NL" sz="3200" dirty="0" smtClean="0"/>
              <a:t>Polysachariden (bètaglucanen)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48902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Overige </a:t>
            </a:r>
            <a:r>
              <a:rPr lang="nl-NL" dirty="0" err="1" smtClean="0"/>
              <a:t>nutraceuticals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Zeoliet					</a:t>
            </a:r>
          </a:p>
          <a:p>
            <a:r>
              <a:rPr lang="nl-NL" dirty="0" smtClean="0"/>
              <a:t>Aloë </a:t>
            </a:r>
            <a:r>
              <a:rPr lang="nl-NL" dirty="0" err="1" smtClean="0"/>
              <a:t>vera</a:t>
            </a:r>
            <a:endParaRPr lang="nl-NL" dirty="0" smtClean="0"/>
          </a:p>
          <a:p>
            <a:r>
              <a:rPr lang="nl-NL" dirty="0" err="1" smtClean="0"/>
              <a:t>Curcumine</a:t>
            </a:r>
            <a:endParaRPr lang="nl-NL" dirty="0" smtClean="0"/>
          </a:p>
          <a:p>
            <a:r>
              <a:rPr lang="nl-NL" dirty="0" err="1" smtClean="0"/>
              <a:t>Zeamine</a:t>
            </a:r>
            <a:endParaRPr lang="nl-NL" dirty="0" smtClean="0"/>
          </a:p>
          <a:p>
            <a:r>
              <a:rPr lang="nl-NL" dirty="0" smtClean="0"/>
              <a:t>Natriumpolyfosfaat</a:t>
            </a:r>
          </a:p>
          <a:p>
            <a:r>
              <a:rPr lang="nl-NL" dirty="0" smtClean="0"/>
              <a:t>Eucalyptus</a:t>
            </a:r>
          </a:p>
          <a:p>
            <a:r>
              <a:rPr lang="nl-NL" dirty="0" err="1" smtClean="0"/>
              <a:t>Allfa-casozepine</a:t>
            </a:r>
            <a:endParaRPr lang="nl-NL" dirty="0" smtClean="0"/>
          </a:p>
          <a:p>
            <a:r>
              <a:rPr lang="nl-NL" dirty="0" err="1" smtClean="0"/>
              <a:t>phosphatidylserine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609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Zeoliet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Beschermlaagje slijmvliesoppervlak</a:t>
            </a:r>
          </a:p>
          <a:p>
            <a:r>
              <a:rPr lang="nl-NL" dirty="0" smtClean="0"/>
              <a:t>Absorbeert te veel water </a:t>
            </a:r>
          </a:p>
          <a:p>
            <a:r>
              <a:rPr lang="nl-NL" dirty="0" smtClean="0"/>
              <a:t>Binden giftige stoffen</a:t>
            </a:r>
          </a:p>
          <a:p>
            <a:r>
              <a:rPr lang="nl-NL" dirty="0" smtClean="0"/>
              <a:t>Calcium opname </a:t>
            </a:r>
            <a:r>
              <a:rPr lang="nl-NL" dirty="0" err="1" smtClean="0"/>
              <a:t>darmverbeteren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 smtClean="0"/>
              <a:t>Behoort tot overige </a:t>
            </a:r>
            <a:r>
              <a:rPr lang="nl-NL" dirty="0" err="1" smtClean="0"/>
              <a:t>nutraceuticals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7769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Aloë Vera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Antioxidant</a:t>
            </a:r>
          </a:p>
          <a:p>
            <a:r>
              <a:rPr lang="nl-NL" dirty="0" smtClean="0"/>
              <a:t>Jeukstillende werking huid</a:t>
            </a:r>
          </a:p>
          <a:p>
            <a:r>
              <a:rPr lang="nl-NL" dirty="0" smtClean="0"/>
              <a:t>Regulerende werking bij ontstekingen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 smtClean="0"/>
              <a:t>Behoort tot overige </a:t>
            </a:r>
            <a:r>
              <a:rPr lang="nl-NL" dirty="0" err="1" smtClean="0"/>
              <a:t>neutraceuticals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682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Curcumine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Is geel pigment</a:t>
            </a:r>
          </a:p>
          <a:p>
            <a:r>
              <a:rPr lang="nl-NL" dirty="0" smtClean="0"/>
              <a:t>Ontsteking remmende werking</a:t>
            </a:r>
          </a:p>
          <a:p>
            <a:r>
              <a:rPr lang="nl-NL" dirty="0" smtClean="0"/>
              <a:t>Mogelijk </a:t>
            </a:r>
            <a:r>
              <a:rPr lang="nl-NL" dirty="0" err="1" smtClean="0"/>
              <a:t>anticarcinogene</a:t>
            </a:r>
            <a:r>
              <a:rPr lang="nl-NL" dirty="0" smtClean="0"/>
              <a:t> werking</a:t>
            </a:r>
          </a:p>
          <a:p>
            <a:r>
              <a:rPr lang="nl-NL" dirty="0" smtClean="0"/>
              <a:t>Antioxidant</a:t>
            </a:r>
          </a:p>
          <a:p>
            <a:r>
              <a:rPr lang="nl-NL" dirty="0" smtClean="0"/>
              <a:t>Afweersysteem huid en wondgenezing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 smtClean="0"/>
              <a:t>Behoort tot overige </a:t>
            </a:r>
            <a:r>
              <a:rPr lang="nl-NL" dirty="0" err="1" smtClean="0"/>
              <a:t>neutraceuticals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001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Zeaxanthine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Antioxidant</a:t>
            </a:r>
          </a:p>
          <a:p>
            <a:r>
              <a:rPr lang="nl-NL" dirty="0" smtClean="0"/>
              <a:t>Vertraagt aantasting netvlies</a:t>
            </a:r>
          </a:p>
          <a:p>
            <a:r>
              <a:rPr lang="nl-NL" dirty="0" smtClean="0"/>
              <a:t>Vertraagt ontwikkeling cataract(staar)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 smtClean="0"/>
              <a:t>Behoort tot overige </a:t>
            </a:r>
            <a:r>
              <a:rPr lang="nl-NL" dirty="0" err="1" smtClean="0"/>
              <a:t>neutraceuticals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558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Natriumpolyfosfaat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Bindt Calcium in mondholte vorming tandsteen verminderen</a:t>
            </a:r>
          </a:p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 smtClean="0"/>
              <a:t>Behoort tot overige </a:t>
            </a:r>
            <a:r>
              <a:rPr lang="nl-NL" dirty="0" err="1" smtClean="0"/>
              <a:t>neutraceuticals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3867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Eucalyptus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Afname </a:t>
            </a:r>
            <a:r>
              <a:rPr lang="nl-NL" dirty="0" err="1" smtClean="0"/>
              <a:t>halitosis</a:t>
            </a:r>
            <a:endParaRPr lang="nl-NL" dirty="0" smtClean="0"/>
          </a:p>
          <a:p>
            <a:r>
              <a:rPr lang="nl-NL" dirty="0" smtClean="0"/>
              <a:t>Ontsteking remmers</a:t>
            </a:r>
          </a:p>
          <a:p>
            <a:r>
              <a:rPr lang="nl-NL" dirty="0" smtClean="0"/>
              <a:t>Antiseptische werking in mondholte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 smtClean="0"/>
              <a:t>Behoort tot overige </a:t>
            </a:r>
            <a:r>
              <a:rPr lang="nl-NL" dirty="0" err="1" smtClean="0"/>
              <a:t>neutraceuticals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794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Alfa-</a:t>
            </a:r>
            <a:r>
              <a:rPr lang="nl-NL" dirty="0" err="1" smtClean="0"/>
              <a:t>casozepine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Vermindert symptomen van stress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 smtClean="0"/>
              <a:t>Behoort tot overige </a:t>
            </a:r>
            <a:r>
              <a:rPr lang="nl-NL" dirty="0" err="1" smtClean="0"/>
              <a:t>neutraceuticals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754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Phosphatidylserine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Onderdeel hersenmembraan</a:t>
            </a:r>
          </a:p>
          <a:p>
            <a:r>
              <a:rPr lang="nl-NL" dirty="0" smtClean="0"/>
              <a:t>Betere signalen ontvangen en verzenden </a:t>
            </a:r>
          </a:p>
          <a:p>
            <a:r>
              <a:rPr lang="nl-NL" dirty="0" smtClean="0"/>
              <a:t>Ondersteunen hersenfuncties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 smtClean="0"/>
              <a:t>Behoort tot overige </a:t>
            </a:r>
            <a:r>
              <a:rPr lang="nl-NL" dirty="0" err="1" smtClean="0"/>
              <a:t>neutraceuticals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783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Essentiële vetzuren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792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err="1" smtClean="0"/>
              <a:t>Probiotica</a:t>
            </a:r>
            <a:r>
              <a:rPr lang="nl-NL" sz="4800" dirty="0" smtClean="0"/>
              <a:t> is geen </a:t>
            </a:r>
            <a:r>
              <a:rPr lang="nl-NL" sz="4800" dirty="0" err="1" smtClean="0"/>
              <a:t>prebiotica</a:t>
            </a:r>
            <a:r>
              <a:rPr lang="nl-NL" sz="4800" dirty="0" smtClean="0"/>
              <a:t>!!!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200" dirty="0" smtClean="0"/>
              <a:t>Levende micro-organismen (bacteriën)</a:t>
            </a:r>
          </a:p>
          <a:p>
            <a:r>
              <a:rPr lang="nl-NL" sz="3200" dirty="0" smtClean="0"/>
              <a:t>Ze vermeerderen zich in Dikke darm en belemmeren groei slechte bacteriën</a:t>
            </a:r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01871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smtClean="0"/>
              <a:t>Oligosachariden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3200" dirty="0" err="1" smtClean="0"/>
              <a:t>Fructo</a:t>
            </a:r>
            <a:r>
              <a:rPr lang="nl-NL" sz="3200" dirty="0" smtClean="0"/>
              <a:t>-</a:t>
            </a:r>
            <a:r>
              <a:rPr lang="nl-NL" sz="3200" dirty="0" err="1" smtClean="0"/>
              <a:t>Oligo-Sachariden</a:t>
            </a:r>
            <a:r>
              <a:rPr lang="nl-NL" sz="3200" dirty="0" smtClean="0"/>
              <a:t> (FOS)</a:t>
            </a:r>
          </a:p>
          <a:p>
            <a:r>
              <a:rPr lang="nl-NL" sz="3200" dirty="0" smtClean="0"/>
              <a:t>In dikke darm omgezet in kortketen vetzuren (o.a. Butyraat)</a:t>
            </a:r>
          </a:p>
          <a:p>
            <a:pPr lvl="1"/>
            <a:r>
              <a:rPr lang="nl-NL" sz="3200" dirty="0" smtClean="0"/>
              <a:t>Voedingsstoffen darmcellen</a:t>
            </a:r>
          </a:p>
          <a:p>
            <a:pPr lvl="1"/>
            <a:r>
              <a:rPr lang="nl-NL" sz="3200" dirty="0" smtClean="0"/>
              <a:t>Ph verlagend</a:t>
            </a:r>
          </a:p>
          <a:p>
            <a:r>
              <a:rPr lang="nl-NL" sz="3200" dirty="0" smtClean="0"/>
              <a:t>o.a. Bietenpulp, soja, granen</a:t>
            </a:r>
          </a:p>
          <a:p>
            <a:r>
              <a:rPr lang="nl-NL" sz="3200" dirty="0" smtClean="0"/>
              <a:t>Dieet spijsverteringsproblemen/ pup-kitten gevoelig op MDK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7684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err="1" smtClean="0"/>
              <a:t>Prebiotica</a:t>
            </a:r>
            <a:r>
              <a:rPr lang="nl-NL" sz="4800" dirty="0" smtClean="0"/>
              <a:t> (Oligosachariden)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200" dirty="0" err="1" smtClean="0"/>
              <a:t>Manno</a:t>
            </a:r>
            <a:r>
              <a:rPr lang="nl-NL" sz="3200" dirty="0" smtClean="0"/>
              <a:t>-</a:t>
            </a:r>
            <a:r>
              <a:rPr lang="nl-NL" sz="3200" dirty="0" err="1" smtClean="0"/>
              <a:t>Oligo-Sachariden</a:t>
            </a:r>
            <a:r>
              <a:rPr lang="nl-NL" sz="3200" dirty="0" smtClean="0"/>
              <a:t> (MOS)</a:t>
            </a:r>
          </a:p>
          <a:p>
            <a:r>
              <a:rPr lang="nl-NL" sz="3200" dirty="0" smtClean="0"/>
              <a:t>Remmen groei pathogene bacteriën darm</a:t>
            </a:r>
          </a:p>
          <a:p>
            <a:r>
              <a:rPr lang="nl-NL" sz="3200" dirty="0" smtClean="0"/>
              <a:t>Stimuleren immuunsysteem</a:t>
            </a:r>
          </a:p>
          <a:p>
            <a:endParaRPr lang="nl-NL" sz="3200" dirty="0"/>
          </a:p>
          <a:p>
            <a:r>
              <a:rPr lang="nl-NL" sz="3200" dirty="0" smtClean="0"/>
              <a:t>Diëten spijsverteringsproblemen/pup kitten gevoelig op MDK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4401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4800" dirty="0" err="1" smtClean="0"/>
              <a:t>Prebiotica</a:t>
            </a:r>
            <a:r>
              <a:rPr lang="nl-NL" sz="4800" dirty="0" smtClean="0"/>
              <a:t> (butyraat)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nl-NL" sz="3500" dirty="0" smtClean="0"/>
          </a:p>
          <a:p>
            <a:r>
              <a:rPr lang="nl-NL" sz="3500" dirty="0" smtClean="0"/>
              <a:t>Butyraat doet het zelfde als FOS</a:t>
            </a:r>
          </a:p>
          <a:p>
            <a:r>
              <a:rPr lang="nl-NL" sz="3500" dirty="0" smtClean="0"/>
              <a:t>In </a:t>
            </a:r>
            <a:r>
              <a:rPr lang="nl-NL" sz="3500" dirty="0"/>
              <a:t>dikke darm omgezet in kortketen vetzuren (o.a. Butyraat)</a:t>
            </a:r>
          </a:p>
          <a:p>
            <a:pPr lvl="1"/>
            <a:r>
              <a:rPr lang="nl-NL" sz="3500" dirty="0"/>
              <a:t>Voedingsstoffen darmcellen</a:t>
            </a:r>
          </a:p>
          <a:p>
            <a:pPr lvl="1"/>
            <a:r>
              <a:rPr lang="nl-NL" sz="3500" dirty="0"/>
              <a:t>Ph verlagend</a:t>
            </a:r>
          </a:p>
          <a:p>
            <a:r>
              <a:rPr lang="nl-NL" sz="3500" dirty="0" smtClean="0"/>
              <a:t>Stimuleren slijmproductie darmcellen</a:t>
            </a:r>
          </a:p>
          <a:p>
            <a:r>
              <a:rPr lang="nl-NL" sz="3500" dirty="0" smtClean="0"/>
              <a:t>Versterken barrière functie darmwand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966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err="1" smtClean="0"/>
              <a:t>Prebiotica</a:t>
            </a:r>
            <a:r>
              <a:rPr lang="nl-NL" sz="4800" dirty="0" smtClean="0"/>
              <a:t> (Bètaglucanen)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Stimuleren B-cellen in het lichaam</a:t>
            </a:r>
          </a:p>
          <a:p>
            <a:r>
              <a:rPr lang="nl-NL" sz="3200" dirty="0" smtClean="0"/>
              <a:t>Stimuleren groei van goede bacteriën</a:t>
            </a:r>
          </a:p>
          <a:p>
            <a:endParaRPr lang="nl-NL" sz="3200" dirty="0"/>
          </a:p>
          <a:p>
            <a:r>
              <a:rPr lang="nl-NL" sz="3200" dirty="0" smtClean="0"/>
              <a:t>Voeding</a:t>
            </a:r>
          </a:p>
          <a:p>
            <a:pPr lvl="1"/>
            <a:r>
              <a:rPr lang="nl-NL" sz="2800" dirty="0" smtClean="0"/>
              <a:t>Voor pups en </a:t>
            </a:r>
            <a:r>
              <a:rPr lang="nl-NL" sz="2800" dirty="0" err="1" smtClean="0"/>
              <a:t>kittens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79832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800" dirty="0" err="1" smtClean="0"/>
              <a:t>Chondroprotectiva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0321" y="2076994"/>
            <a:ext cx="9613861" cy="4598125"/>
          </a:xfrm>
        </p:spPr>
        <p:txBody>
          <a:bodyPr>
            <a:normAutofit fontScale="62500" lnSpcReduction="20000"/>
          </a:bodyPr>
          <a:lstStyle/>
          <a:p>
            <a:r>
              <a:rPr lang="nl-NL" sz="4600" dirty="0"/>
              <a:t>Optimale stofwisseling kraakbeen</a:t>
            </a:r>
          </a:p>
          <a:p>
            <a:r>
              <a:rPr lang="nl-NL" sz="4600" dirty="0"/>
              <a:t>Bescherming van gewrichten</a:t>
            </a:r>
          </a:p>
          <a:p>
            <a:pPr marL="0" indent="0">
              <a:buNone/>
            </a:pPr>
            <a:endParaRPr lang="nl-NL" sz="4600" dirty="0" smtClean="0"/>
          </a:p>
          <a:p>
            <a:r>
              <a:rPr lang="nl-NL" sz="4600" dirty="0" smtClean="0"/>
              <a:t>Kraakbeen </a:t>
            </a:r>
            <a:r>
              <a:rPr lang="nl-NL" sz="4600" dirty="0"/>
              <a:t>bestaat uit </a:t>
            </a:r>
          </a:p>
          <a:p>
            <a:pPr lvl="1"/>
            <a:r>
              <a:rPr lang="nl-NL" sz="4600" dirty="0"/>
              <a:t>Kraakbeencellen</a:t>
            </a:r>
          </a:p>
          <a:p>
            <a:pPr lvl="1"/>
            <a:r>
              <a:rPr lang="nl-NL" sz="4600" dirty="0" err="1"/>
              <a:t>Proteoglycanen</a:t>
            </a:r>
            <a:endParaRPr lang="nl-NL" sz="4600" dirty="0"/>
          </a:p>
          <a:p>
            <a:pPr lvl="1"/>
            <a:r>
              <a:rPr lang="nl-NL" sz="4600" dirty="0"/>
              <a:t>Collageen</a:t>
            </a:r>
          </a:p>
          <a:p>
            <a:r>
              <a:rPr lang="nl-NL" sz="4600" dirty="0" smtClean="0"/>
              <a:t>Enkele </a:t>
            </a:r>
            <a:r>
              <a:rPr lang="nl-NL" sz="4600" dirty="0" err="1" smtClean="0"/>
              <a:t>Chondroprotectiva</a:t>
            </a:r>
            <a:r>
              <a:rPr lang="nl-NL" sz="4600" dirty="0" smtClean="0"/>
              <a:t> zijn: </a:t>
            </a:r>
          </a:p>
          <a:p>
            <a:pPr lvl="1"/>
            <a:r>
              <a:rPr lang="nl-NL" sz="4200" dirty="0" err="1" smtClean="0"/>
              <a:t>Chondrotoïne</a:t>
            </a:r>
            <a:endParaRPr lang="nl-NL" sz="4200" dirty="0" smtClean="0"/>
          </a:p>
          <a:p>
            <a:pPr lvl="1"/>
            <a:r>
              <a:rPr lang="nl-NL" sz="4200" dirty="0" err="1" smtClean="0"/>
              <a:t>Glucosamine</a:t>
            </a:r>
            <a:endParaRPr lang="nl-NL" sz="4200" dirty="0" smtClean="0"/>
          </a:p>
          <a:p>
            <a:pPr lvl="1"/>
            <a:r>
              <a:rPr lang="nl-NL" sz="4200" dirty="0" smtClean="0"/>
              <a:t>Groenlipmossel</a:t>
            </a:r>
          </a:p>
          <a:p>
            <a:endParaRPr lang="nl-NL" sz="46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115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jn">
  <a:themeElements>
    <a:clrScheme name="Berlij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j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j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TM04033917[[fn=Berlijn]]</Template>
  <TotalTime>405</TotalTime>
  <Words>618</Words>
  <Application>Microsoft Office PowerPoint</Application>
  <PresentationFormat>Breedbeeld</PresentationFormat>
  <Paragraphs>243</Paragraphs>
  <Slides>39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39</vt:i4>
      </vt:variant>
    </vt:vector>
  </HeadingPairs>
  <TitlesOfParts>
    <vt:vector size="42" baseType="lpstr">
      <vt:lpstr>Arial</vt:lpstr>
      <vt:lpstr>Trebuchet MS</vt:lpstr>
      <vt:lpstr>Berlijn</vt:lpstr>
      <vt:lpstr>Voeding basis</vt:lpstr>
      <vt:lpstr>Nutraceuticals</vt:lpstr>
      <vt:lpstr>Prebiotica</vt:lpstr>
      <vt:lpstr>Probiotica is geen prebiotica!!!</vt:lpstr>
      <vt:lpstr>Oligosachariden</vt:lpstr>
      <vt:lpstr>Prebiotica (Oligosachariden)</vt:lpstr>
      <vt:lpstr>Prebiotica (butyraat)</vt:lpstr>
      <vt:lpstr>Prebiotica (Bètaglucanen)</vt:lpstr>
      <vt:lpstr>Chondroprotectiva</vt:lpstr>
      <vt:lpstr>Chondroïtine</vt:lpstr>
      <vt:lpstr>Glucosamine</vt:lpstr>
      <vt:lpstr>Groenlipmossel</vt:lpstr>
      <vt:lpstr>Essentiële vetzuren</vt:lpstr>
      <vt:lpstr>Essentiële vetzuren</vt:lpstr>
      <vt:lpstr>Essentiële vetzuren(omega-3)</vt:lpstr>
      <vt:lpstr>Essentiële vetzuren(omega-6)</vt:lpstr>
      <vt:lpstr>Aminozuren</vt:lpstr>
      <vt:lpstr>L-lysine</vt:lpstr>
      <vt:lpstr>L-carnitine</vt:lpstr>
      <vt:lpstr>Taurine</vt:lpstr>
      <vt:lpstr>L-tyrosine</vt:lpstr>
      <vt:lpstr>Tryptofaan</vt:lpstr>
      <vt:lpstr>Leucine</vt:lpstr>
      <vt:lpstr>Antioxidanten</vt:lpstr>
      <vt:lpstr>antioxidanten</vt:lpstr>
      <vt:lpstr>Polyfenolen</vt:lpstr>
      <vt:lpstr>Flavenolen</vt:lpstr>
      <vt:lpstr>Lycopeen</vt:lpstr>
      <vt:lpstr>Luteïne</vt:lpstr>
      <vt:lpstr>Overige nutraceuticals</vt:lpstr>
      <vt:lpstr>Zeoliet</vt:lpstr>
      <vt:lpstr>Aloë Vera</vt:lpstr>
      <vt:lpstr>Curcumine</vt:lpstr>
      <vt:lpstr>Zeaxanthine</vt:lpstr>
      <vt:lpstr>Natriumpolyfosfaat</vt:lpstr>
      <vt:lpstr>Eucalyptus</vt:lpstr>
      <vt:lpstr>Alfa-casozepine</vt:lpstr>
      <vt:lpstr>Phosphatidylserine</vt:lpstr>
      <vt:lpstr>Essentiële vetzuren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Oefentoets</dc:title>
  <dc:creator>Wieke Holtrop</dc:creator>
  <cp:lastModifiedBy>Wieke Holtrop</cp:lastModifiedBy>
  <cp:revision>58</cp:revision>
  <dcterms:created xsi:type="dcterms:W3CDTF">2018-01-25T10:28:31Z</dcterms:created>
  <dcterms:modified xsi:type="dcterms:W3CDTF">2019-04-25T14:11:19Z</dcterms:modified>
</cp:coreProperties>
</file>